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397075-B88D-4906-BB97-F8355C9B365C}"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3123591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397075-B88D-4906-BB97-F8355C9B365C}"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2070605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397075-B88D-4906-BB97-F8355C9B365C}"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2717501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397075-B88D-4906-BB97-F8355C9B365C}"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638103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397075-B88D-4906-BB97-F8355C9B365C}" type="datetimeFigureOut">
              <a:rPr lang="en-US" smtClean="0"/>
              <a:t>11/27/2017</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3446439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397075-B88D-4906-BB97-F8355C9B365C}" type="datetimeFigureOut">
              <a:rPr lang="en-US" smtClean="0"/>
              <a:t>11/27/2017</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2734236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97075-B88D-4906-BB97-F8355C9B365C}" type="datetimeFigureOut">
              <a:rPr lang="en-US" smtClean="0"/>
              <a:t>11/27/2017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3082131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9397075-B88D-4906-BB97-F8355C9B365C}"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1596125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9397075-B88D-4906-BB97-F8355C9B365C}"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2041258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397075-B88D-4906-BB97-F8355C9B365C}"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1291967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397075-B88D-4906-BB97-F8355C9B365C}"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01DEA03-A8E5-4EA3-8183-D4A209588EF6}"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9280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19397075-B88D-4906-BB97-F8355C9B365C}"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33664343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19397075-B88D-4906-BB97-F8355C9B365C}"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1DEA03-A8E5-4EA3-8183-D4A209588EF6}"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27803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19397075-B88D-4906-BB97-F8355C9B365C}" type="datetimeFigureOut">
              <a:rPr lang="en-US" smtClean="0"/>
              <a:t>11/27/2017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2529105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397075-B88D-4906-BB97-F8355C9B365C}"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2321533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397075-B88D-4906-BB97-F8355C9B365C}" type="datetimeFigureOut">
              <a:rPr lang="en-US" smtClean="0"/>
              <a:t>11/27/2017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01DEA03-A8E5-4EA3-8183-D4A209588EF6}" type="slidenum">
              <a:rPr lang="en-US" smtClean="0"/>
              <a:t>‹#›</a:t>
            </a:fld>
            <a:endParaRPr lang="en-US"/>
          </a:p>
        </p:txBody>
      </p:sp>
    </p:spTree>
    <p:extLst>
      <p:ext uri="{BB962C8B-B14F-4D97-AF65-F5344CB8AC3E}">
        <p14:creationId xmlns:p14="http://schemas.microsoft.com/office/powerpoint/2010/main" val="2366706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9397075-B88D-4906-BB97-F8355C9B365C}" type="datetimeFigureOut">
              <a:rPr lang="en-US" smtClean="0"/>
              <a:t>11/27/2017</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01DEA03-A8E5-4EA3-8183-D4A209588EF6}" type="slidenum">
              <a:rPr lang="en-US" smtClean="0"/>
              <a:t>‹#›</a:t>
            </a:fld>
            <a:endParaRPr lang="en-US"/>
          </a:p>
        </p:txBody>
      </p:sp>
    </p:spTree>
    <p:extLst>
      <p:ext uri="{BB962C8B-B14F-4D97-AF65-F5344CB8AC3E}">
        <p14:creationId xmlns:p14="http://schemas.microsoft.com/office/powerpoint/2010/main" val="342205244"/>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ACDCB-C23A-4A1A-98C4-E493EF4FB905}"/>
              </a:ext>
            </a:extLst>
          </p:cNvPr>
          <p:cNvSpPr>
            <a:spLocks noGrp="1"/>
          </p:cNvSpPr>
          <p:nvPr>
            <p:ph type="ctrTitle"/>
          </p:nvPr>
        </p:nvSpPr>
        <p:spPr/>
        <p:txBody>
          <a:bodyPr/>
          <a:lstStyle/>
          <a:p>
            <a:r>
              <a:rPr lang="en-US" dirty="0"/>
              <a:t>Planning Function</a:t>
            </a:r>
          </a:p>
        </p:txBody>
      </p:sp>
      <p:sp>
        <p:nvSpPr>
          <p:cNvPr id="3" name="Subtitle 2">
            <a:extLst>
              <a:ext uri="{FF2B5EF4-FFF2-40B4-BE49-F238E27FC236}">
                <a16:creationId xmlns:a16="http://schemas.microsoft.com/office/drawing/2014/main" id="{0AE77136-4C2B-4EFF-88CC-D10973497FCA}"/>
              </a:ext>
            </a:extLst>
          </p:cNvPr>
          <p:cNvSpPr>
            <a:spLocks noGrp="1"/>
          </p:cNvSpPr>
          <p:nvPr>
            <p:ph type="subTitle" idx="1"/>
          </p:nvPr>
        </p:nvSpPr>
        <p:spPr/>
        <p:txBody>
          <a:bodyPr/>
          <a:lstStyle/>
          <a:p>
            <a:r>
              <a:rPr lang="en-US" dirty="0"/>
              <a:t>Importance of Planning in Online Marketing</a:t>
            </a:r>
          </a:p>
        </p:txBody>
      </p:sp>
    </p:spTree>
    <p:extLst>
      <p:ext uri="{BB962C8B-B14F-4D97-AF65-F5344CB8AC3E}">
        <p14:creationId xmlns:p14="http://schemas.microsoft.com/office/powerpoint/2010/main" val="3710378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67200-E25E-4505-8703-A0D63F84A75A}"/>
              </a:ext>
            </a:extLst>
          </p:cNvPr>
          <p:cNvSpPr>
            <a:spLocks noGrp="1"/>
          </p:cNvSpPr>
          <p:nvPr>
            <p:ph type="title"/>
          </p:nvPr>
        </p:nvSpPr>
        <p:spPr/>
        <p:txBody>
          <a:bodyPr/>
          <a:lstStyle/>
          <a:p>
            <a:r>
              <a:rPr lang="en-US" dirty="0"/>
              <a:t>Planning Definition</a:t>
            </a:r>
          </a:p>
        </p:txBody>
      </p:sp>
      <p:sp>
        <p:nvSpPr>
          <p:cNvPr id="3" name="Content Placeholder 2">
            <a:extLst>
              <a:ext uri="{FF2B5EF4-FFF2-40B4-BE49-F238E27FC236}">
                <a16:creationId xmlns:a16="http://schemas.microsoft.com/office/drawing/2014/main" id="{10778655-8A82-4F17-ABF4-140C2680F179}"/>
              </a:ext>
            </a:extLst>
          </p:cNvPr>
          <p:cNvSpPr>
            <a:spLocks noGrp="1"/>
          </p:cNvSpPr>
          <p:nvPr>
            <p:ph idx="1"/>
          </p:nvPr>
        </p:nvSpPr>
        <p:spPr/>
        <p:txBody>
          <a:bodyPr/>
          <a:lstStyle/>
          <a:p>
            <a:r>
              <a:rPr lang="en-US" dirty="0"/>
              <a:t>This is a core function of management that involves setting of objectives and an action course to meet the set objectives. </a:t>
            </a:r>
          </a:p>
          <a:p>
            <a:r>
              <a:rPr lang="en-US" dirty="0"/>
              <a:t>Planning is a critical tool of management that acts as a catalyst for the principles of management as defined by Fayol.</a:t>
            </a:r>
          </a:p>
          <a:p>
            <a:r>
              <a:rPr lang="en-US" dirty="0"/>
              <a:t>Failure to engage in planning leaves the organization unable to accomplish its goals regardless of the financial resources or personnel it has in place. </a:t>
            </a:r>
          </a:p>
        </p:txBody>
      </p:sp>
    </p:spTree>
    <p:extLst>
      <p:ext uri="{BB962C8B-B14F-4D97-AF65-F5344CB8AC3E}">
        <p14:creationId xmlns:p14="http://schemas.microsoft.com/office/powerpoint/2010/main" val="378551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CAD89-6ED9-4396-8F98-A94C026DD3AB}"/>
              </a:ext>
            </a:extLst>
          </p:cNvPr>
          <p:cNvSpPr>
            <a:spLocks noGrp="1"/>
          </p:cNvSpPr>
          <p:nvPr>
            <p:ph type="title"/>
          </p:nvPr>
        </p:nvSpPr>
        <p:spPr/>
        <p:txBody>
          <a:bodyPr/>
          <a:lstStyle/>
          <a:p>
            <a:r>
              <a:rPr lang="en-US" dirty="0"/>
              <a:t>Planning in the Internet Age</a:t>
            </a:r>
          </a:p>
        </p:txBody>
      </p:sp>
      <p:sp>
        <p:nvSpPr>
          <p:cNvPr id="3" name="Content Placeholder 2">
            <a:extLst>
              <a:ext uri="{FF2B5EF4-FFF2-40B4-BE49-F238E27FC236}">
                <a16:creationId xmlns:a16="http://schemas.microsoft.com/office/drawing/2014/main" id="{B82A0A82-7865-4023-AC82-BED2A94A8390}"/>
              </a:ext>
            </a:extLst>
          </p:cNvPr>
          <p:cNvSpPr>
            <a:spLocks noGrp="1"/>
          </p:cNvSpPr>
          <p:nvPr>
            <p:ph idx="1"/>
          </p:nvPr>
        </p:nvSpPr>
        <p:spPr/>
        <p:txBody>
          <a:bodyPr>
            <a:normAutofit/>
          </a:bodyPr>
          <a:lstStyle/>
          <a:p>
            <a:r>
              <a:rPr lang="en-US" dirty="0"/>
              <a:t>Conventional marketing was restricted by geographical location. This is not the case in the modern day as target demographics as no longer influenced by geography. </a:t>
            </a:r>
          </a:p>
          <a:p>
            <a:r>
              <a:rPr lang="en-US" dirty="0"/>
              <a:t>The emergence of the internet led to the potential for faster and more widespread brand visibility at lower costs than similar marketing campaigns in the conventional manner. </a:t>
            </a:r>
          </a:p>
          <a:p>
            <a:r>
              <a:rPr lang="en-US" dirty="0"/>
              <a:t>This highlights the importance of planning for online marketing as it presents a valuable opportunity for sales improvement, brand recognition and enhancement of value. </a:t>
            </a:r>
          </a:p>
        </p:txBody>
      </p:sp>
    </p:spTree>
    <p:extLst>
      <p:ext uri="{BB962C8B-B14F-4D97-AF65-F5344CB8AC3E}">
        <p14:creationId xmlns:p14="http://schemas.microsoft.com/office/powerpoint/2010/main" val="431092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60C23-BCB3-4611-AE76-B546FDFC4A0D}"/>
              </a:ext>
            </a:extLst>
          </p:cNvPr>
          <p:cNvSpPr>
            <a:spLocks noGrp="1"/>
          </p:cNvSpPr>
          <p:nvPr>
            <p:ph type="title"/>
          </p:nvPr>
        </p:nvSpPr>
        <p:spPr/>
        <p:txBody>
          <a:bodyPr/>
          <a:lstStyle/>
          <a:p>
            <a:r>
              <a:rPr lang="en-US" dirty="0"/>
              <a:t>Core Objectives</a:t>
            </a:r>
          </a:p>
        </p:txBody>
      </p:sp>
      <p:sp>
        <p:nvSpPr>
          <p:cNvPr id="3" name="Content Placeholder 2">
            <a:extLst>
              <a:ext uri="{FF2B5EF4-FFF2-40B4-BE49-F238E27FC236}">
                <a16:creationId xmlns:a16="http://schemas.microsoft.com/office/drawing/2014/main" id="{88520C30-0AEE-45A5-9CCC-F19EBAC5F991}"/>
              </a:ext>
            </a:extLst>
          </p:cNvPr>
          <p:cNvSpPr>
            <a:spLocks noGrp="1"/>
          </p:cNvSpPr>
          <p:nvPr>
            <p:ph idx="1"/>
          </p:nvPr>
        </p:nvSpPr>
        <p:spPr/>
        <p:txBody>
          <a:bodyPr>
            <a:normAutofit/>
          </a:bodyPr>
          <a:lstStyle/>
          <a:p>
            <a:r>
              <a:rPr lang="en-US" dirty="0"/>
              <a:t>Planning for online marketing strategies should follow the three core objectives of traditional marketing.</a:t>
            </a:r>
          </a:p>
          <a:p>
            <a:r>
              <a:rPr lang="en-US" dirty="0"/>
              <a:t>The first strategy is to determine the measurable goals of the planning strategy. The organization should define what must be achieved over the duration of the process.</a:t>
            </a:r>
          </a:p>
          <a:p>
            <a:r>
              <a:rPr lang="en-US" dirty="0"/>
              <a:t>The second strategy is to develop a timeline for accomplishment of goals. The organization should establish a timeline with milestones to determine the progress of the process.</a:t>
            </a:r>
          </a:p>
          <a:p>
            <a:r>
              <a:rPr lang="en-US" dirty="0"/>
              <a:t>The third strategy is to determine the qualitative and quantitative goals. The organization should define the impact of goals in terms of measurable business performance and additional factors such as customer loyalty and brand visibility.</a:t>
            </a:r>
          </a:p>
        </p:txBody>
      </p:sp>
    </p:spTree>
    <p:extLst>
      <p:ext uri="{BB962C8B-B14F-4D97-AF65-F5344CB8AC3E}">
        <p14:creationId xmlns:p14="http://schemas.microsoft.com/office/powerpoint/2010/main" val="1885142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8C9C9-9D38-4312-B058-FA120F4818BD}"/>
              </a:ext>
            </a:extLst>
          </p:cNvPr>
          <p:cNvSpPr>
            <a:spLocks noGrp="1"/>
          </p:cNvSpPr>
          <p:nvPr>
            <p:ph type="title"/>
          </p:nvPr>
        </p:nvSpPr>
        <p:spPr/>
        <p:txBody>
          <a:bodyPr/>
          <a:lstStyle/>
          <a:p>
            <a:r>
              <a:rPr lang="en-US" dirty="0"/>
              <a:t>Planning Phases</a:t>
            </a:r>
          </a:p>
        </p:txBody>
      </p:sp>
      <p:sp>
        <p:nvSpPr>
          <p:cNvPr id="3" name="Content Placeholder 2">
            <a:extLst>
              <a:ext uri="{FF2B5EF4-FFF2-40B4-BE49-F238E27FC236}">
                <a16:creationId xmlns:a16="http://schemas.microsoft.com/office/drawing/2014/main" id="{5640A453-00D9-4A03-8EFB-68761053CAFD}"/>
              </a:ext>
            </a:extLst>
          </p:cNvPr>
          <p:cNvSpPr>
            <a:spLocks noGrp="1"/>
          </p:cNvSpPr>
          <p:nvPr>
            <p:ph idx="1"/>
          </p:nvPr>
        </p:nvSpPr>
        <p:spPr/>
        <p:txBody>
          <a:bodyPr>
            <a:normAutofit/>
          </a:bodyPr>
          <a:lstStyle/>
          <a:p>
            <a:r>
              <a:rPr lang="en-US" dirty="0"/>
              <a:t>The first phase involves addressing what the organization aims to achieve with the marketing campaign. The organizational leaders should identify short-term and long-term goals to be accomplished by the marketing strategy.</a:t>
            </a:r>
          </a:p>
          <a:p>
            <a:r>
              <a:rPr lang="en-US" dirty="0"/>
              <a:t>The second phase requires the organization to identify the target audience. The marketing strategy should be structured to appeal to the specific population group or groups that the organization wants to attract. </a:t>
            </a:r>
          </a:p>
          <a:p>
            <a:r>
              <a:rPr lang="en-US" dirty="0"/>
              <a:t>The third phase is the assessment of value. The organization should identify the value of product and marketing approach expected by the customer.</a:t>
            </a:r>
          </a:p>
          <a:p>
            <a:r>
              <a:rPr lang="en-US" dirty="0"/>
              <a:t>The final phase involves provision of information on the products and services marketed. The organization should provide reliable information addressing key elements such as pricing, quality, benefits and availability.</a:t>
            </a:r>
          </a:p>
        </p:txBody>
      </p:sp>
    </p:spTree>
    <p:extLst>
      <p:ext uri="{BB962C8B-B14F-4D97-AF65-F5344CB8AC3E}">
        <p14:creationId xmlns:p14="http://schemas.microsoft.com/office/powerpoint/2010/main" val="689293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989BD-70E4-4B2B-8272-13F957238477}"/>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E0168C1-D217-40B2-A057-F6EFEAD6C30A}"/>
              </a:ext>
            </a:extLst>
          </p:cNvPr>
          <p:cNvSpPr>
            <a:spLocks noGrp="1"/>
          </p:cNvSpPr>
          <p:nvPr>
            <p:ph idx="1"/>
          </p:nvPr>
        </p:nvSpPr>
        <p:spPr/>
        <p:txBody>
          <a:bodyPr>
            <a:normAutofit/>
          </a:bodyPr>
          <a:lstStyle/>
          <a:p>
            <a:r>
              <a:rPr lang="en-US" dirty="0"/>
              <a:t>Planning is a critical function of management that defines what the organization needs to happen in the short-term and long-term future.</a:t>
            </a:r>
          </a:p>
          <a:p>
            <a:r>
              <a:rPr lang="en-US" dirty="0"/>
              <a:t>The organization should always forecast for potential threats and opportunities as that it what keeps a business competitive over the long-term.</a:t>
            </a:r>
          </a:p>
          <a:p>
            <a:r>
              <a:rPr lang="en-US" dirty="0"/>
              <a:t>Online marketing presents an opportunity for businesses to generate global recognition and revenue streams due to the international appeal of the internet.</a:t>
            </a:r>
          </a:p>
          <a:p>
            <a:r>
              <a:rPr lang="en-US" dirty="0"/>
              <a:t>With constant advances in technology, business should be aware that online marketing offers the greatest opportunity for growth in the modern business environment.</a:t>
            </a:r>
          </a:p>
        </p:txBody>
      </p:sp>
    </p:spTree>
    <p:extLst>
      <p:ext uri="{BB962C8B-B14F-4D97-AF65-F5344CB8AC3E}">
        <p14:creationId xmlns:p14="http://schemas.microsoft.com/office/powerpoint/2010/main" val="1474861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84E25-B16B-42F7-B4F9-66387F2ADFE1}"/>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04E3872-93C7-4326-9FE0-EF65550298E4}"/>
              </a:ext>
            </a:extLst>
          </p:cNvPr>
          <p:cNvSpPr>
            <a:spLocks noGrp="1"/>
          </p:cNvSpPr>
          <p:nvPr>
            <p:ph idx="1"/>
          </p:nvPr>
        </p:nvSpPr>
        <p:spPr/>
        <p:txBody>
          <a:bodyPr/>
          <a:lstStyle/>
          <a:p>
            <a:r>
              <a:rPr lang="en-US" dirty="0"/>
              <a:t>Certo, S. C. (1986). </a:t>
            </a:r>
            <a:r>
              <a:rPr lang="en-US" i="1" dirty="0"/>
              <a:t>Principles of modern management: Functions and systems</a:t>
            </a:r>
            <a:r>
              <a:rPr lang="en-US" dirty="0"/>
              <a:t>. WCB/McGraw-Hill. </a:t>
            </a:r>
          </a:p>
          <a:p>
            <a:r>
              <a:rPr lang="en-US" dirty="0"/>
              <a:t>Fayol, H. (2015). General Principles of Management. </a:t>
            </a:r>
            <a:r>
              <a:rPr lang="en-US" i="1" dirty="0"/>
              <a:t>Classics of Organization Theory</a:t>
            </a:r>
            <a:r>
              <a:rPr lang="en-US" dirty="0"/>
              <a:t>, 53. </a:t>
            </a:r>
          </a:p>
          <a:p>
            <a:r>
              <a:rPr lang="en-US" dirty="0"/>
              <a:t>Kerzner, H. (2013). </a:t>
            </a:r>
            <a:r>
              <a:rPr lang="en-US" i="1" dirty="0"/>
              <a:t>Project management: a systems approach to planning, scheduling, and controlling</a:t>
            </a:r>
            <a:r>
              <a:rPr lang="en-US" dirty="0"/>
              <a:t>. John Wiley &amp; Sons. </a:t>
            </a:r>
          </a:p>
          <a:p>
            <a:endParaRPr lang="en-US" dirty="0"/>
          </a:p>
        </p:txBody>
      </p:sp>
    </p:spTree>
    <p:extLst>
      <p:ext uri="{BB962C8B-B14F-4D97-AF65-F5344CB8AC3E}">
        <p14:creationId xmlns:p14="http://schemas.microsoft.com/office/powerpoint/2010/main" val="295869666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18</TotalTime>
  <Words>565</Words>
  <Application>Microsoft Office PowerPoint</Application>
  <PresentationFormat>Widescreen</PresentationFormat>
  <Paragraphs>29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 3</vt:lpstr>
      <vt:lpstr>Wisp</vt:lpstr>
      <vt:lpstr>Planning Function</vt:lpstr>
      <vt:lpstr>Planning Definition</vt:lpstr>
      <vt:lpstr>Planning in the Internet Age</vt:lpstr>
      <vt:lpstr>Core Objectives</vt:lpstr>
      <vt:lpstr>Planning Phases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Aleki</dc:creator>
  <cp:lastModifiedBy>Aleki</cp:lastModifiedBy>
  <cp:revision>3</cp:revision>
  <dcterms:created xsi:type="dcterms:W3CDTF">2017-11-27T13:42:56Z</dcterms:created>
  <dcterms:modified xsi:type="dcterms:W3CDTF">2017-11-27T14:01:17Z</dcterms:modified>
</cp:coreProperties>
</file>